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8" r:id="rId2"/>
    <p:sldId id="259" r:id="rId3"/>
    <p:sldId id="281" r:id="rId4"/>
    <p:sldId id="282" r:id="rId5"/>
    <p:sldId id="283" r:id="rId6"/>
    <p:sldId id="284" r:id="rId7"/>
    <p:sldId id="285" r:id="rId8"/>
    <p:sldId id="297" r:id="rId9"/>
    <p:sldId id="286" r:id="rId10"/>
    <p:sldId id="287" r:id="rId11"/>
    <p:sldId id="288" r:id="rId12"/>
    <p:sldId id="289" r:id="rId13"/>
    <p:sldId id="290" r:id="rId14"/>
    <p:sldId id="291" r:id="rId15"/>
    <p:sldId id="260" r:id="rId16"/>
    <p:sldId id="292" r:id="rId17"/>
    <p:sldId id="293" r:id="rId18"/>
    <p:sldId id="294" r:id="rId19"/>
    <p:sldId id="295" r:id="rId20"/>
    <p:sldId id="296" r:id="rId21"/>
    <p:sldId id="29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75">
          <p15:clr>
            <a:srgbClr val="A4A3A4"/>
          </p15:clr>
        </p15:guide>
        <p15:guide id="3" orient="horz" pos="73">
          <p15:clr>
            <a:srgbClr val="A4A3A4"/>
          </p15:clr>
        </p15:guide>
        <p15:guide id="4" pos="7605">
          <p15:clr>
            <a:srgbClr val="A4A3A4"/>
          </p15:clr>
        </p15:guide>
        <p15:guide id="5" pos="74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3EE"/>
    <a:srgbClr val="1F4E79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73090" autoAdjust="0"/>
  </p:normalViewPr>
  <p:slideViewPr>
    <p:cSldViewPr snapToGrid="0" showGuides="1">
      <p:cViewPr varScale="1">
        <p:scale>
          <a:sx n="76" d="100"/>
          <a:sy n="76" d="100"/>
        </p:scale>
        <p:origin x="810" y="54"/>
      </p:cViewPr>
      <p:guideLst>
        <p:guide orient="horz" pos="4224"/>
        <p:guide pos="75"/>
        <p:guide orient="horz" pos="73"/>
        <p:guide pos="7605"/>
        <p:guide pos="744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7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5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60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56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12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36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909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56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3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02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80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27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61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123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宋体" panose="02010600030101010101" pitchFamily="2" charset="-122"/>
              </a:rPr>
              <a:t>如果把刚能分辨出来的黑白相间的条纹换成红绿条纹，则无法分辨出红绿条纹，只能看出一片黄色</a:t>
            </a: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29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宋体" panose="02010600030101010101" pitchFamily="2" charset="-122"/>
              </a:rPr>
              <a:t>当我们从明亮的阳光下走进黑暗的电影院时，会感到一片漆黑，但是过一会后，视觉会逐渐恢复，人眼这种适应暗环境的能力称为暗适应性。而从电影院走到阳光下时，又会感到“眩目”，也需要一个恢复过程才能适应，这种适应亮环境的能力称为亮适应性。通常亮适应性比暗适应性要快得多。</a:t>
            </a:r>
            <a:r>
              <a:rPr lang="zh-CN" altLang="en-US" sz="1800" dirty="0"/>
              <a:t> </a:t>
            </a: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310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4294967295"/>
          </p:nvPr>
        </p:nvSpPr>
        <p:spPr bwMode="auto"/>
        <p:txBody>
          <a:bodyPr wrap="square" lIns="91440" tIns="45720" rIns="91440" bIns="45720" numCol="1" rtlCol="0" anchor="t" anchorCtr="0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055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89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80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5.tmp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6" Type="http://schemas.openxmlformats.org/officeDocument/2006/relationships/image" Target="../media/image5.tmp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notesSlide" Target="../notesSlides/notesSlide8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2556713" y="3434063"/>
            <a:ext cx="1662164" cy="749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2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02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202809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2.1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人类听觉特点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894107"/>
            <a:ext cx="4963698" cy="617070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2.2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语音信号处理基础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3760116"/>
            <a:ext cx="4963698" cy="617070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2.3 </a:t>
              </a:r>
              <a:r>
                <a:rPr lang="zh-CN" altLang="en-US" sz="2400" dirty="0">
                  <a:solidFill>
                    <a:srgbClr val="0F73EE"/>
                  </a:solidFill>
                  <a:latin typeface="+mj-ea"/>
                  <a:ea typeface="+mj-ea"/>
                  <a:cs typeface="+mn-ea"/>
                  <a:sym typeface="+mn-lt"/>
                </a:rPr>
                <a:t>人类视觉特点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4626125"/>
            <a:ext cx="4963698" cy="617070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2.4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图像信号处理基础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962783" y="3974347"/>
            <a:ext cx="8637686" cy="714085"/>
            <a:chOff x="4397979" y="1560722"/>
            <a:chExt cx="8637686" cy="714085"/>
          </a:xfrm>
        </p:grpSpPr>
        <p:sp>
          <p:nvSpPr>
            <p:cNvPr id="39" name="矩形: 圆角 38"/>
            <p:cNvSpPr/>
            <p:nvPr/>
          </p:nvSpPr>
          <p:spPr>
            <a:xfrm>
              <a:off x="4512178" y="1596162"/>
              <a:ext cx="8523487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97979" y="1560722"/>
              <a:ext cx="7534230" cy="714085"/>
              <a:chOff x="4397979" y="1560722"/>
              <a:chExt cx="7534230" cy="714085"/>
            </a:xfrm>
          </p:grpSpPr>
          <p:sp>
            <p:nvSpPr>
              <p:cNvPr id="4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599752" y="1583053"/>
                <a:ext cx="73324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受观察者的知识背景、情绪和疲劳程度等因素的影响 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1962784" y="5242385"/>
            <a:ext cx="8637685" cy="714085"/>
            <a:chOff x="4397979" y="1560722"/>
            <a:chExt cx="7595020" cy="714085"/>
          </a:xfrm>
        </p:grpSpPr>
        <p:sp>
          <p:nvSpPr>
            <p:cNvPr id="45" name="矩形: 圆角 44"/>
            <p:cNvSpPr/>
            <p:nvPr/>
          </p:nvSpPr>
          <p:spPr>
            <a:xfrm>
              <a:off x="4512179" y="1596162"/>
              <a:ext cx="748082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397979" y="1560722"/>
              <a:ext cx="1987894" cy="714085"/>
              <a:chOff x="4397979" y="1560722"/>
              <a:chExt cx="1987894" cy="714085"/>
            </a:xfrm>
          </p:grpSpPr>
          <p:sp>
            <p:nvSpPr>
              <p:cNvPr id="47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4599752" y="1583053"/>
                <a:ext cx="17861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可重复性较差</a:t>
                </a: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962783" y="2706308"/>
            <a:ext cx="8637686" cy="714085"/>
            <a:chOff x="4397979" y="1560722"/>
            <a:chExt cx="8637686" cy="714085"/>
          </a:xfrm>
        </p:grpSpPr>
        <p:sp>
          <p:nvSpPr>
            <p:cNvPr id="54" name="矩形: 圆角 53"/>
            <p:cNvSpPr/>
            <p:nvPr/>
          </p:nvSpPr>
          <p:spPr>
            <a:xfrm>
              <a:off x="4512178" y="1596162"/>
              <a:ext cx="8523487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97979" y="1560722"/>
              <a:ext cx="1617545" cy="714085"/>
              <a:chOff x="4397979" y="1560722"/>
              <a:chExt cx="1617545" cy="714085"/>
            </a:xfrm>
          </p:grpSpPr>
          <p:sp>
            <p:nvSpPr>
              <p:cNvPr id="5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599752" y="1583053"/>
                <a:ext cx="141577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比较准确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259350" y="671653"/>
            <a:ext cx="3665075" cy="840284"/>
            <a:chOff x="3135993" y="1051060"/>
            <a:chExt cx="3665075" cy="840284"/>
          </a:xfrm>
        </p:grpSpPr>
        <p:sp>
          <p:nvSpPr>
            <p:cNvPr id="34" name="矩形: 圆角 33"/>
            <p:cNvSpPr/>
            <p:nvPr/>
          </p:nvSpPr>
          <p:spPr>
            <a:xfrm>
              <a:off x="3839426" y="1280937"/>
              <a:ext cx="2961642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972879" y="1333399"/>
              <a:ext cx="26981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图像的质量评价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1419225" y="1871345"/>
            <a:ext cx="3205480" cy="526594"/>
            <a:chOff x="1962781" y="3335737"/>
            <a:chExt cx="1198825" cy="1549786"/>
          </a:xfrm>
        </p:grpSpPr>
        <p:sp>
          <p:nvSpPr>
            <p:cNvPr id="50" name="矩形: 圆角 49"/>
            <p:cNvSpPr/>
            <p:nvPr/>
          </p:nvSpPr>
          <p:spPr>
            <a:xfrm>
              <a:off x="1962781" y="3335737"/>
              <a:ext cx="1198825" cy="1394265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89682" y="3349347"/>
              <a:ext cx="1021761" cy="1536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主观评价的特点</a:t>
              </a:r>
              <a:endParaRPr lang="en-US" altLang="zh-CN" sz="2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80737" y="4218565"/>
            <a:ext cx="9106313" cy="1198880"/>
            <a:chOff x="4397979" y="1547428"/>
            <a:chExt cx="9106313" cy="1198880"/>
          </a:xfrm>
        </p:grpSpPr>
        <p:sp>
          <p:nvSpPr>
            <p:cNvPr id="39" name="矩形: 圆角 38"/>
            <p:cNvSpPr/>
            <p:nvPr/>
          </p:nvSpPr>
          <p:spPr>
            <a:xfrm>
              <a:off x="4512178" y="1596162"/>
              <a:ext cx="899211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97979" y="1547428"/>
              <a:ext cx="8082123" cy="1198880"/>
              <a:chOff x="4397979" y="1547428"/>
              <a:chExt cx="8082123" cy="1198880"/>
            </a:xfrm>
          </p:grpSpPr>
          <p:sp>
            <p:nvSpPr>
              <p:cNvPr id="4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599752" y="1547428"/>
                <a:ext cx="7880350" cy="1198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常用的有  ①均方误差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（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MSE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）     ②峰值信噪比（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PSNR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） </a:t>
                </a:r>
              </a:p>
              <a:p>
                <a:pPr lvl="0">
                  <a:lnSpc>
                    <a:spcPct val="150000"/>
                  </a:lnSpc>
                </a:pP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580737" y="2587024"/>
            <a:ext cx="9106313" cy="1352398"/>
            <a:chOff x="4397979" y="1473188"/>
            <a:chExt cx="9106313" cy="1352398"/>
          </a:xfrm>
        </p:grpSpPr>
        <p:sp>
          <p:nvSpPr>
            <p:cNvPr id="54" name="矩形: 圆角 53"/>
            <p:cNvSpPr/>
            <p:nvPr/>
          </p:nvSpPr>
          <p:spPr>
            <a:xfrm>
              <a:off x="4512178" y="1473188"/>
              <a:ext cx="8992114" cy="135239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97979" y="1547428"/>
              <a:ext cx="8936857" cy="1200329"/>
              <a:chOff x="4397979" y="1547428"/>
              <a:chExt cx="8936857" cy="1200329"/>
            </a:xfrm>
          </p:grpSpPr>
          <p:sp>
            <p:nvSpPr>
              <p:cNvPr id="56" name="Freeform 17"/>
              <p:cNvSpPr/>
              <p:nvPr/>
            </p:nvSpPr>
            <p:spPr bwMode="auto">
              <a:xfrm>
                <a:off x="4397979" y="1769965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599752" y="1547428"/>
                <a:ext cx="87350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对一个系统中输入和输出的图像信号做处理和分析，一般是从图像中提取一些特征参量作为研究分析对象，处理并作比较。从总体上反映了图像间的差别 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259350" y="671653"/>
            <a:ext cx="3665075" cy="840284"/>
            <a:chOff x="3135993" y="1051060"/>
            <a:chExt cx="3665075" cy="840284"/>
          </a:xfrm>
        </p:grpSpPr>
        <p:sp>
          <p:nvSpPr>
            <p:cNvPr id="34" name="矩形: 圆角 33"/>
            <p:cNvSpPr/>
            <p:nvPr/>
          </p:nvSpPr>
          <p:spPr>
            <a:xfrm>
              <a:off x="3839426" y="1280937"/>
              <a:ext cx="2961642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972879" y="1333399"/>
              <a:ext cx="26981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图像的质量评价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1507975" y="1794083"/>
            <a:ext cx="2085237" cy="528251"/>
            <a:chOff x="1962781" y="3335737"/>
            <a:chExt cx="1198825" cy="1429043"/>
          </a:xfrm>
        </p:grpSpPr>
        <p:sp>
          <p:nvSpPr>
            <p:cNvPr id="50" name="矩形: 圆角 49"/>
            <p:cNvSpPr/>
            <p:nvPr/>
          </p:nvSpPr>
          <p:spPr>
            <a:xfrm>
              <a:off x="1962781" y="3335737"/>
              <a:ext cx="1198825" cy="1394265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89682" y="3349347"/>
              <a:ext cx="1021761" cy="1415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客观评价</a:t>
              </a:r>
            </a:p>
          </p:txBody>
        </p:sp>
      </p:grpSp>
      <p:pic>
        <p:nvPicPr>
          <p:cNvPr id="25" name="图片 24" descr="45784f70452ae425b05de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995"/>
          <a:stretch>
            <a:fillRect/>
          </a:stretch>
        </p:blipFill>
        <p:spPr>
          <a:xfrm>
            <a:off x="2169593" y="5202375"/>
            <a:ext cx="3434730" cy="1026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 descr="45784f70452ae425b05de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7792"/>
          <a:stretch>
            <a:fillRect/>
          </a:stretch>
        </p:blipFill>
        <p:spPr>
          <a:xfrm>
            <a:off x="6391218" y="5202375"/>
            <a:ext cx="3434730" cy="1051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45784f70452ae425b05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686" y="1932856"/>
            <a:ext cx="4419600" cy="259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21507" y="1527993"/>
            <a:ext cx="6121796" cy="3160713"/>
            <a:chOff x="1076853" y="5080315"/>
            <a:chExt cx="3847595" cy="1959087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076853" y="5080315"/>
              <a:ext cx="3847595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/>
            <p:cNvSpPr/>
            <p:nvPr/>
          </p:nvSpPr>
          <p:spPr>
            <a:xfrm>
              <a:off x="1076853" y="5228959"/>
              <a:ext cx="3847595" cy="181044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916890" y="1867339"/>
            <a:ext cx="5422560" cy="274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j-lt"/>
              </a:rPr>
              <a:t>Peak</a:t>
            </a:r>
            <a:r>
              <a:rPr lang="zh-CN" altLang="en-US" sz="2400" dirty="0">
                <a:latin typeface="+mj-lt"/>
              </a:rPr>
              <a:t>：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>
                <a:latin typeface="+mj-lt"/>
              </a:rPr>
              <a:t>8 bits </a:t>
            </a:r>
            <a:r>
              <a:rPr lang="zh-CN" altLang="en-US" sz="2400" dirty="0">
                <a:latin typeface="+mn-ea"/>
              </a:rPr>
              <a:t>表示法的最大值</a:t>
            </a:r>
            <a:r>
              <a:rPr lang="en-US" altLang="zh-CN" sz="2400" dirty="0">
                <a:latin typeface="+mj-lt"/>
              </a:rPr>
              <a:t>255</a:t>
            </a:r>
            <a:r>
              <a:rPr lang="en-US" altLang="zh-CN" sz="2400" dirty="0">
                <a:latin typeface="+mn-ea"/>
              </a:rPr>
              <a:t>;</a:t>
            </a: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j-lt"/>
              </a:rPr>
              <a:t>MSE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指 </a:t>
            </a:r>
            <a:r>
              <a:rPr lang="en-US" altLang="zh-CN" sz="2400" dirty="0">
                <a:latin typeface="+mj-lt"/>
              </a:rPr>
              <a:t>Mean Square Error</a:t>
            </a:r>
            <a:r>
              <a:rPr lang="en-US" altLang="zh-CN" sz="2400" dirty="0">
                <a:latin typeface="+mn-ea"/>
              </a:rPr>
              <a:t>;</a:t>
            </a: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j-lt"/>
              </a:rPr>
              <a:t>I</a:t>
            </a:r>
            <a:r>
              <a:rPr lang="en-US" altLang="zh-CN" sz="2400" baseline="30000" dirty="0">
                <a:latin typeface="+mj-lt"/>
              </a:rPr>
              <a:t>n</a:t>
            </a:r>
            <a:r>
              <a:rPr lang="zh-CN" altLang="en-US" sz="2400" dirty="0">
                <a:latin typeface="+mn-ea"/>
              </a:rPr>
              <a:t>指原始影像第</a:t>
            </a:r>
            <a:r>
              <a:rPr lang="en-US" altLang="zh-CN" sz="2400" dirty="0">
                <a:latin typeface="+mj-lt"/>
              </a:rPr>
              <a:t>n</a:t>
            </a:r>
            <a:r>
              <a:rPr lang="zh-CN" altLang="en-US" sz="2400" dirty="0">
                <a:latin typeface="+mn-ea"/>
              </a:rPr>
              <a:t>个</a:t>
            </a:r>
            <a:r>
              <a:rPr lang="en-US" altLang="zh-CN" sz="2400" dirty="0">
                <a:latin typeface="+mj-lt"/>
              </a:rPr>
              <a:t>pixel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值</a:t>
            </a:r>
            <a:r>
              <a:rPr lang="en-US" altLang="zh-CN" sz="2400" dirty="0">
                <a:latin typeface="+mn-ea"/>
              </a:rPr>
              <a:t>;</a:t>
            </a: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dirty="0" err="1">
                <a:latin typeface="+mj-lt"/>
              </a:rPr>
              <a:t>P</a:t>
            </a:r>
            <a:r>
              <a:rPr lang="en-US" altLang="zh-CN" sz="2400" baseline="30000" dirty="0" err="1">
                <a:latin typeface="+mj-lt"/>
              </a:rPr>
              <a:t>n</a:t>
            </a:r>
            <a:r>
              <a:rPr lang="zh-CN" altLang="en-US" sz="2400" dirty="0">
                <a:latin typeface="+mn-ea"/>
              </a:rPr>
              <a:t>指经处理后的影像第</a:t>
            </a:r>
            <a:r>
              <a:rPr lang="en-US" altLang="zh-CN" sz="2400" dirty="0">
                <a:latin typeface="+mj-lt"/>
              </a:rPr>
              <a:t>n</a:t>
            </a:r>
            <a:r>
              <a:rPr lang="zh-CN" altLang="en-US" sz="2400" dirty="0">
                <a:latin typeface="+mn-ea"/>
              </a:rPr>
              <a:t>个</a:t>
            </a:r>
            <a:r>
              <a:rPr lang="en-US" altLang="zh-CN" sz="2400" dirty="0">
                <a:latin typeface="+mj-lt"/>
              </a:rPr>
              <a:t>pixel </a:t>
            </a:r>
            <a:r>
              <a:rPr lang="zh-CN" altLang="en-US" sz="2400" dirty="0">
                <a:latin typeface="+mn-ea"/>
              </a:rPr>
              <a:t>值</a:t>
            </a:r>
            <a:r>
              <a:rPr lang="en-US" altLang="zh-CN" sz="2400" dirty="0">
                <a:latin typeface="+mn-ea"/>
              </a:rPr>
              <a:t>;</a:t>
            </a: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j-lt"/>
              </a:rPr>
              <a:t>PSNR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的单位为</a:t>
            </a:r>
            <a:r>
              <a:rPr lang="en-US" altLang="zh-CN" sz="2400" dirty="0"/>
              <a:t>dB</a:t>
            </a:r>
            <a:r>
              <a:rPr lang="zh-CN" altLang="en-US" sz="2400" dirty="0">
                <a:latin typeface="+mn-ea"/>
              </a:rPr>
              <a:t>。</a:t>
            </a:r>
          </a:p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dirty="0">
                <a:latin typeface="+mj-lt"/>
              </a:rPr>
              <a:t>PSNR</a:t>
            </a:r>
            <a:r>
              <a:rPr lang="zh-CN" altLang="en-US" sz="2400" dirty="0">
                <a:latin typeface="+mn-ea"/>
              </a:rPr>
              <a:t>值越大，就代表失真越少。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6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016350" y="3974347"/>
            <a:ext cx="6159300" cy="714085"/>
            <a:chOff x="4397979" y="1560722"/>
            <a:chExt cx="6159300" cy="714085"/>
          </a:xfrm>
        </p:grpSpPr>
        <p:sp>
          <p:nvSpPr>
            <p:cNvPr id="39" name="矩形: 圆角 38"/>
            <p:cNvSpPr/>
            <p:nvPr/>
          </p:nvSpPr>
          <p:spPr>
            <a:xfrm>
              <a:off x="4512178" y="1596162"/>
              <a:ext cx="6045101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97979" y="1560722"/>
              <a:ext cx="1925322" cy="714085"/>
              <a:chOff x="4397979" y="1560722"/>
              <a:chExt cx="1925322" cy="714085"/>
            </a:xfrm>
          </p:grpSpPr>
          <p:sp>
            <p:nvSpPr>
              <p:cNvPr id="4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599752" y="1583053"/>
                <a:ext cx="17235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可重复性强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016350" y="5242385"/>
            <a:ext cx="6159300" cy="714085"/>
            <a:chOff x="4397979" y="1560722"/>
            <a:chExt cx="5415804" cy="714085"/>
          </a:xfrm>
        </p:grpSpPr>
        <p:sp>
          <p:nvSpPr>
            <p:cNvPr id="45" name="矩形: 圆角 44"/>
            <p:cNvSpPr/>
            <p:nvPr/>
          </p:nvSpPr>
          <p:spPr>
            <a:xfrm>
              <a:off x="4512179" y="1596162"/>
              <a:ext cx="530160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397979" y="1560722"/>
              <a:ext cx="4694140" cy="714085"/>
              <a:chOff x="4397979" y="1560722"/>
              <a:chExt cx="4694140" cy="714085"/>
            </a:xfrm>
          </p:grpSpPr>
          <p:sp>
            <p:nvSpPr>
              <p:cNvPr id="47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4599752" y="1583053"/>
                <a:ext cx="44923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评价结果与主观感觉有时存在不一致</a:t>
                </a: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3016350" y="2706308"/>
            <a:ext cx="6159300" cy="714085"/>
            <a:chOff x="4397979" y="1560722"/>
            <a:chExt cx="6159300" cy="714085"/>
          </a:xfrm>
        </p:grpSpPr>
        <p:sp>
          <p:nvSpPr>
            <p:cNvPr id="54" name="矩形: 圆角 53"/>
            <p:cNvSpPr/>
            <p:nvPr/>
          </p:nvSpPr>
          <p:spPr>
            <a:xfrm>
              <a:off x="4512178" y="1596162"/>
              <a:ext cx="6045101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97979" y="1560722"/>
              <a:ext cx="1617545" cy="714085"/>
              <a:chOff x="4397979" y="1560722"/>
              <a:chExt cx="1617545" cy="714085"/>
            </a:xfrm>
          </p:grpSpPr>
          <p:sp>
            <p:nvSpPr>
              <p:cNvPr id="5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599752" y="1583053"/>
                <a:ext cx="141577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使用方便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259350" y="671653"/>
            <a:ext cx="3665075" cy="840284"/>
            <a:chOff x="3135993" y="1051060"/>
            <a:chExt cx="3665075" cy="840284"/>
          </a:xfrm>
        </p:grpSpPr>
        <p:sp>
          <p:nvSpPr>
            <p:cNvPr id="34" name="矩形: 圆角 33"/>
            <p:cNvSpPr/>
            <p:nvPr/>
          </p:nvSpPr>
          <p:spPr>
            <a:xfrm>
              <a:off x="3839426" y="1280937"/>
              <a:ext cx="2961642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972879" y="1333399"/>
              <a:ext cx="26981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图像的质量评价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508125" y="1779905"/>
            <a:ext cx="3416300" cy="527074"/>
            <a:chOff x="1962781" y="3335737"/>
            <a:chExt cx="1198825" cy="1405335"/>
          </a:xfrm>
        </p:grpSpPr>
        <p:sp>
          <p:nvSpPr>
            <p:cNvPr id="26" name="矩形: 圆角 25"/>
            <p:cNvSpPr/>
            <p:nvPr/>
          </p:nvSpPr>
          <p:spPr>
            <a:xfrm>
              <a:off x="1962781" y="3335737"/>
              <a:ext cx="1198825" cy="1394265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2089682" y="3349347"/>
              <a:ext cx="1021761" cy="1391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客观评价的特点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01917" y="1534682"/>
            <a:ext cx="6188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为什么客观评价与主观评价不能很好吻合？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36702" y="2196091"/>
            <a:ext cx="9318597" cy="3366813"/>
            <a:chOff x="1436702" y="2196091"/>
            <a:chExt cx="9318597" cy="3366813"/>
          </a:xfrm>
        </p:grpSpPr>
        <p:sp>
          <p:nvSpPr>
            <p:cNvPr id="21" name="矩形: 圆角 20"/>
            <p:cNvSpPr/>
            <p:nvPr/>
          </p:nvSpPr>
          <p:spPr>
            <a:xfrm>
              <a:off x="1436702" y="2196091"/>
              <a:ext cx="9318597" cy="336681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063868" y="2382142"/>
              <a:ext cx="8216664" cy="2886062"/>
              <a:chOff x="1820616" y="2382142"/>
              <a:chExt cx="8216664" cy="288606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820616" y="2382142"/>
                <a:ext cx="8216664" cy="860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lnSpc>
                    <a:spcPct val="130000"/>
                  </a:lnSpc>
                  <a:spcAft>
                    <a:spcPct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dirty="0">
                    <a:latin typeface="+mn-ea"/>
                  </a:rPr>
                  <a:t>人眼对所看到物体的理解，不仅与生理因素有关，还在相当大的程度上取决于心理因素 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820616" y="3313385"/>
                <a:ext cx="8216664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lnSpc>
                    <a:spcPct val="130000"/>
                  </a:lnSpc>
                  <a:spcAft>
                    <a:spcPct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dirty="0">
                    <a:latin typeface="+mn-ea"/>
                  </a:rPr>
                  <a:t>如“视而不见”，“听而不闻”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820616" y="3844519"/>
                <a:ext cx="8216664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lnSpc>
                    <a:spcPct val="130000"/>
                  </a:lnSpc>
                  <a:spcAft>
                    <a:spcPct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dirty="0">
                    <a:latin typeface="+mn-ea"/>
                  </a:rPr>
                  <a:t>对感兴趣的区域给予极大关注，对其它区域不在意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820616" y="4375652"/>
                <a:ext cx="8216664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lnSpc>
                    <a:spcPct val="130000"/>
                  </a:lnSpc>
                  <a:spcAft>
                    <a:spcPct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dirty="0">
                    <a:latin typeface="+mn-ea"/>
                  </a:rPr>
                  <a:t>大脑对所接收的事务有一个过滤和取舍的过程，目前计算机还无法很好地模拟此过程</a:t>
                </a:r>
              </a:p>
            </p:txBody>
          </p:sp>
        </p:grpSp>
      </p:grpSp>
      <p:cxnSp>
        <p:nvCxnSpPr>
          <p:cNvPr id="16" name="直接连接符 15"/>
          <p:cNvCxnSpPr/>
          <p:nvPr/>
        </p:nvCxnSpPr>
        <p:spPr>
          <a:xfrm>
            <a:off x="1398602" y="1977298"/>
            <a:ext cx="9318597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844587" y="1204065"/>
            <a:ext cx="4956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高斯噪声，椒盐噪声，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PSNR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相同。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53232" y="380925"/>
            <a:ext cx="1913890" cy="791052"/>
            <a:chOff x="824073" y="1564267"/>
            <a:chExt cx="1913890" cy="791052"/>
          </a:xfrm>
        </p:grpSpPr>
        <p:sp>
          <p:nvSpPr>
            <p:cNvPr id="11" name="矩形: 圆角 10"/>
            <p:cNvSpPr/>
            <p:nvPr/>
          </p:nvSpPr>
          <p:spPr>
            <a:xfrm>
              <a:off x="824073" y="1740416"/>
              <a:ext cx="1913890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768197" y="1828091"/>
              <a:ext cx="740908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例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438264" y="1754299"/>
            <a:ext cx="7161782" cy="4679315"/>
            <a:chOff x="2438264" y="1754299"/>
            <a:chExt cx="7161782" cy="4679315"/>
          </a:xfrm>
        </p:grpSpPr>
        <p:graphicFrame>
          <p:nvGraphicFramePr>
            <p:cNvPr id="16" name="表格 15"/>
            <p:cNvGraphicFramePr/>
            <p:nvPr/>
          </p:nvGraphicFramePr>
          <p:xfrm>
            <a:off x="2438264" y="1754299"/>
            <a:ext cx="7161782" cy="4679315"/>
          </p:xfrm>
          <a:graphic>
            <a:graphicData uri="http://schemas.openxmlformats.org/drawingml/2006/table">
              <a:tbl>
                <a:tblPr/>
                <a:tblGrid>
                  <a:gridCol w="3580891"/>
                  <a:gridCol w="3580891"/>
                </a:tblGrid>
                <a:tr h="350806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9148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79763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>
                            <a:solidFill>
                              <a:srgbClr val="0F73EE"/>
                            </a:solidFill>
                          </a:rPr>
                          <a:t>48.1183</a:t>
                        </a:r>
                        <a:endParaRPr lang="zh-CN" altLang="en-US" sz="310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50.9538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7" name="图片 16" descr="a1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3989" y="1811450"/>
              <a:ext cx="3410372" cy="34103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" name="图片 18" descr="a1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811450"/>
              <a:ext cx="3410372" cy="3410372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53232" y="380925"/>
            <a:ext cx="2762250" cy="791052"/>
            <a:chOff x="824073" y="1564267"/>
            <a:chExt cx="2762250" cy="791052"/>
          </a:xfrm>
        </p:grpSpPr>
        <p:sp>
          <p:nvSpPr>
            <p:cNvPr id="11" name="矩形: 圆角 10"/>
            <p:cNvSpPr/>
            <p:nvPr/>
          </p:nvSpPr>
          <p:spPr>
            <a:xfrm>
              <a:off x="824073" y="1740416"/>
              <a:ext cx="259956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768197" y="1828091"/>
              <a:ext cx="1818126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例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1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（续）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438264" y="1754299"/>
            <a:ext cx="7161782" cy="4679315"/>
            <a:chOff x="2438264" y="1754299"/>
            <a:chExt cx="7161782" cy="4679315"/>
          </a:xfrm>
        </p:grpSpPr>
        <p:pic>
          <p:nvPicPr>
            <p:cNvPr id="12" name="图片 11" descr="a2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811450"/>
              <a:ext cx="3410372" cy="34103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" name="图片 9" descr="a2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3989" y="1811450"/>
              <a:ext cx="3410372" cy="3410372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6" name="表格 15"/>
            <p:cNvGraphicFramePr/>
            <p:nvPr/>
          </p:nvGraphicFramePr>
          <p:xfrm>
            <a:off x="2438264" y="1754299"/>
            <a:ext cx="7161782" cy="4679315"/>
          </p:xfrm>
          <a:graphic>
            <a:graphicData uri="http://schemas.openxmlformats.org/drawingml/2006/table">
              <a:tbl>
                <a:tblPr/>
                <a:tblGrid>
                  <a:gridCol w="3580891"/>
                  <a:gridCol w="3580891"/>
                </a:tblGrid>
                <a:tr h="350806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9148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79763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34.1389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35.1996 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8264" y="1754299"/>
            <a:ext cx="7161782" cy="4679315"/>
            <a:chOff x="2438264" y="1754299"/>
            <a:chExt cx="7161782" cy="4679315"/>
          </a:xfrm>
        </p:grpSpPr>
        <p:pic>
          <p:nvPicPr>
            <p:cNvPr id="15" name="图片 14" descr="a3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811450"/>
              <a:ext cx="3410372" cy="3410372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6" name="表格 15"/>
            <p:cNvGraphicFramePr/>
            <p:nvPr/>
          </p:nvGraphicFramePr>
          <p:xfrm>
            <a:off x="2438264" y="1754299"/>
            <a:ext cx="7161782" cy="4679315"/>
          </p:xfrm>
          <a:graphic>
            <a:graphicData uri="http://schemas.openxmlformats.org/drawingml/2006/table">
              <a:tbl>
                <a:tblPr/>
                <a:tblGrid>
                  <a:gridCol w="3580891"/>
                  <a:gridCol w="3580891"/>
                </a:tblGrid>
                <a:tr h="350806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9148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79763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28.1183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29.0575 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9" name="图片 8" descr="a3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989" y="1811450"/>
              <a:ext cx="3410372" cy="34103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753232" y="380925"/>
            <a:ext cx="2762250" cy="791052"/>
            <a:chOff x="824073" y="1564267"/>
            <a:chExt cx="2762250" cy="791052"/>
          </a:xfrm>
        </p:grpSpPr>
        <p:sp>
          <p:nvSpPr>
            <p:cNvPr id="11" name="矩形: 圆角 10"/>
            <p:cNvSpPr/>
            <p:nvPr/>
          </p:nvSpPr>
          <p:spPr>
            <a:xfrm>
              <a:off x="824073" y="1740416"/>
              <a:ext cx="259956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768197" y="1828091"/>
              <a:ext cx="1818126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例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1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（续）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8264" y="1754299"/>
            <a:ext cx="7161782" cy="4679315"/>
            <a:chOff x="2438264" y="1754299"/>
            <a:chExt cx="7161782" cy="4679315"/>
          </a:xfrm>
        </p:grpSpPr>
        <p:pic>
          <p:nvPicPr>
            <p:cNvPr id="12" name="图片 11" descr="LENA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811450"/>
              <a:ext cx="3410372" cy="3410372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6" name="表格 15"/>
            <p:cNvGraphicFramePr/>
            <p:nvPr/>
          </p:nvGraphicFramePr>
          <p:xfrm>
            <a:off x="2438264" y="1754299"/>
            <a:ext cx="7161782" cy="4679315"/>
          </p:xfrm>
          <a:graphic>
            <a:graphicData uri="http://schemas.openxmlformats.org/drawingml/2006/table">
              <a:tbl>
                <a:tblPr/>
                <a:tblGrid>
                  <a:gridCol w="3580891"/>
                  <a:gridCol w="3580891"/>
                </a:tblGrid>
                <a:tr h="350806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9148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79763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23.1805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23.5164 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0" name="图片 9" descr="LENA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989" y="1811450"/>
              <a:ext cx="3410372" cy="34103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7" name="组合 16"/>
          <p:cNvGrpSpPr/>
          <p:nvPr/>
        </p:nvGrpSpPr>
        <p:grpSpPr>
          <a:xfrm>
            <a:off x="753232" y="380925"/>
            <a:ext cx="1913890" cy="791052"/>
            <a:chOff x="824073" y="1564267"/>
            <a:chExt cx="1913890" cy="791052"/>
          </a:xfrm>
        </p:grpSpPr>
        <p:sp>
          <p:nvSpPr>
            <p:cNvPr id="18" name="矩形: 圆角 17"/>
            <p:cNvSpPr/>
            <p:nvPr/>
          </p:nvSpPr>
          <p:spPr>
            <a:xfrm>
              <a:off x="824073" y="1740416"/>
              <a:ext cx="1913890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768197" y="1828091"/>
              <a:ext cx="740908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例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8264" y="1754299"/>
            <a:ext cx="7161782" cy="4679315"/>
            <a:chOff x="2438264" y="1754299"/>
            <a:chExt cx="7161782" cy="4679315"/>
          </a:xfrm>
        </p:grpSpPr>
        <p:pic>
          <p:nvPicPr>
            <p:cNvPr id="21" name="图片 20" descr="LENA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811449"/>
              <a:ext cx="3410370" cy="3410370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6" name="表格 15"/>
            <p:cNvGraphicFramePr/>
            <p:nvPr/>
          </p:nvGraphicFramePr>
          <p:xfrm>
            <a:off x="2438264" y="1754299"/>
            <a:ext cx="7161782" cy="4679315"/>
          </p:xfrm>
          <a:graphic>
            <a:graphicData uri="http://schemas.openxmlformats.org/drawingml/2006/table">
              <a:tbl>
                <a:tblPr/>
                <a:tblGrid>
                  <a:gridCol w="3580891"/>
                  <a:gridCol w="3580891"/>
                </a:tblGrid>
                <a:tr h="350806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9148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79763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23.5084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23.2079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5" name="图片 14" descr="LENA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988" y="1811449"/>
              <a:ext cx="3410371" cy="341037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753232" y="380925"/>
            <a:ext cx="2762250" cy="791052"/>
            <a:chOff x="824073" y="1564267"/>
            <a:chExt cx="2762250" cy="791052"/>
          </a:xfrm>
        </p:grpSpPr>
        <p:sp>
          <p:nvSpPr>
            <p:cNvPr id="11" name="矩形: 圆角 10"/>
            <p:cNvSpPr/>
            <p:nvPr/>
          </p:nvSpPr>
          <p:spPr>
            <a:xfrm>
              <a:off x="824073" y="1740416"/>
              <a:ext cx="259956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768197" y="1828091"/>
              <a:ext cx="1818126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例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2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（续）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人类视觉特点</a:t>
            </a: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8264" y="1754299"/>
            <a:ext cx="7161782" cy="4679315"/>
            <a:chOff x="2438264" y="1754299"/>
            <a:chExt cx="7161782" cy="4679315"/>
          </a:xfrm>
        </p:grpSpPr>
        <p:pic>
          <p:nvPicPr>
            <p:cNvPr id="10" name="图片 9" descr="LENA_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3987" y="1811447"/>
              <a:ext cx="3410369" cy="3410369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6" name="表格 15"/>
            <p:cNvGraphicFramePr/>
            <p:nvPr/>
          </p:nvGraphicFramePr>
          <p:xfrm>
            <a:off x="2438264" y="1754299"/>
            <a:ext cx="7161782" cy="4679315"/>
          </p:xfrm>
          <a:graphic>
            <a:graphicData uri="http://schemas.openxmlformats.org/drawingml/2006/table">
              <a:tbl>
                <a:tblPr/>
                <a:tblGrid>
                  <a:gridCol w="3580891"/>
                  <a:gridCol w="3580891"/>
                </a:tblGrid>
                <a:tr h="350806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>
                          <a:buNone/>
                        </a:pPr>
                        <a:endParaRPr lang="zh-CN" altLang="en-US" sz="3100" dirty="0"/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91486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PSNR(dB)</a:t>
                        </a:r>
                        <a:endParaRPr lang="zh-CN" altLang="en-US" sz="3100" dirty="0">
                          <a:solidFill>
                            <a:srgbClr val="0F73EE"/>
                          </a:solidFill>
                        </a:endParaRP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79763"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33.8497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342900" lvl="0" indent="-3429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95000"/>
                          <a:buFont typeface="Wingdings" panose="05000000000000000000" pitchFamily="2" charset="2"/>
                          <a:buChar char="¬"/>
                          <a:defRPr sz="280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1pPr>
                        <a:lvl2pPr marL="742950" lvl="1" indent="-28575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24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2pPr>
                        <a:lvl3pPr marL="1143000" lvl="2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20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3pPr>
                        <a:lvl4pPr marL="1600200" lvl="3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–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4pPr>
                        <a:lvl5pPr marL="2057400" lvl="4" indent="-22860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Char char="•"/>
                          <a:defRPr sz="1800" b="0" i="0" u="none" kern="120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defRPr>
                        </a:lvl5pPr>
                      </a:lstStyle>
                      <a:p>
                        <a:pPr marL="0" lvl="0" indent="0" algn="ctr">
                          <a:buNone/>
                        </a:pPr>
                        <a:r>
                          <a:rPr lang="en-US" altLang="zh-CN" sz="3100" dirty="0">
                            <a:solidFill>
                              <a:srgbClr val="0F73EE"/>
                            </a:solidFill>
                          </a:rPr>
                          <a:t>33.5907</a:t>
                        </a:r>
                      </a:p>
                    </a:txBody>
                    <a:tcPr marL="102311" marR="102311" marT="51156" marB="51156">
                      <a:lnL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1F4E7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2" name="图片 11" descr="LENA_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99" y="1811448"/>
              <a:ext cx="3410369" cy="341036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753232" y="380925"/>
            <a:ext cx="2762250" cy="791052"/>
            <a:chOff x="824073" y="1564267"/>
            <a:chExt cx="2762250" cy="791052"/>
          </a:xfrm>
        </p:grpSpPr>
        <p:sp>
          <p:nvSpPr>
            <p:cNvPr id="11" name="矩形: 圆角 10"/>
            <p:cNvSpPr/>
            <p:nvPr/>
          </p:nvSpPr>
          <p:spPr>
            <a:xfrm>
              <a:off x="824073" y="1740416"/>
              <a:ext cx="2599568" cy="614363"/>
            </a:xfrm>
            <a:prstGeom prst="roundRect">
              <a:avLst/>
            </a:prstGeom>
            <a:solidFill>
              <a:srgbClr val="0F73EE"/>
            </a:solidFill>
            <a:ln>
              <a:solidFill>
                <a:srgbClr val="FBA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768197" y="1828091"/>
              <a:ext cx="1818126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例</a:t>
              </a: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</a:rPr>
                <a:t>2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（续）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46" y="1564267"/>
              <a:ext cx="751303" cy="7910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800" dirty="0"/>
              <a:t>PSNR</a:t>
            </a:r>
            <a:r>
              <a:rPr lang="zh-CN" altLang="en-US" sz="2800" dirty="0">
                <a:latin typeface="+mn-ea"/>
              </a:rPr>
              <a:t>值</a:t>
            </a:r>
            <a:r>
              <a:rPr lang="zh-CN" altLang="en-US" sz="2800" dirty="0" smtClean="0">
                <a:latin typeface="+mn-ea"/>
              </a:rPr>
              <a:t>越（  ），</a:t>
            </a:r>
            <a:r>
              <a:rPr lang="zh-CN" altLang="en-US" sz="2800" dirty="0">
                <a:latin typeface="+mn-ea"/>
              </a:rPr>
              <a:t>就代表失真越少。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dirty="0">
                <a:latin typeface="+mn-ea"/>
              </a:rPr>
              <a:t>大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小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2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449254" y="1813355"/>
            <a:ext cx="8490889" cy="950418"/>
            <a:chOff x="2449254" y="2284640"/>
            <a:chExt cx="8490889" cy="950418"/>
          </a:xfrm>
        </p:grpSpPr>
        <p:sp>
          <p:nvSpPr>
            <p:cNvPr id="13" name="矩形: 圆角 12"/>
            <p:cNvSpPr/>
            <p:nvPr/>
          </p:nvSpPr>
          <p:spPr>
            <a:xfrm>
              <a:off x="2449254" y="2284640"/>
              <a:ext cx="8490889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48908" y="2377505"/>
              <a:ext cx="754630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由角膜、虹膜（构成瞳孔）、晶状体、视网膜、眼球壁和视神经组成。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592860" y="1624683"/>
            <a:ext cx="1341632" cy="1341632"/>
            <a:chOff x="1882937" y="2051686"/>
            <a:chExt cx="1438016" cy="1438016"/>
          </a:xfrm>
        </p:grpSpPr>
        <p:sp>
          <p:nvSpPr>
            <p:cNvPr id="16" name="椭圆 15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176062" y="2330722"/>
              <a:ext cx="858182" cy="890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人的眼睛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449254" y="3447497"/>
            <a:ext cx="8490889" cy="950418"/>
            <a:chOff x="2449254" y="2284640"/>
            <a:chExt cx="8490889" cy="950418"/>
          </a:xfrm>
        </p:grpSpPr>
        <p:sp>
          <p:nvSpPr>
            <p:cNvPr id="19" name="矩形: 圆角 18"/>
            <p:cNvSpPr/>
            <p:nvPr/>
          </p:nvSpPr>
          <p:spPr>
            <a:xfrm>
              <a:off x="2449254" y="2284640"/>
              <a:ext cx="8490889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148907" y="2371159"/>
              <a:ext cx="77912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是将光信号变换、滤波和编码成神经系统的内部表达信号（电信号）以传送给视觉神经系统和中枢神经系统。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92861" y="3258825"/>
            <a:ext cx="1341633" cy="1341632"/>
            <a:chOff x="1882937" y="2051686"/>
            <a:chExt cx="1438016" cy="1438016"/>
          </a:xfrm>
        </p:grpSpPr>
        <p:sp>
          <p:nvSpPr>
            <p:cNvPr id="22" name="椭圆 21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014605" y="2330649"/>
              <a:ext cx="1223992" cy="917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视网膜的作用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872288" y="205605"/>
            <a:ext cx="4164332" cy="1109044"/>
            <a:chOff x="3279913" y="488294"/>
            <a:chExt cx="4164332" cy="1109044"/>
          </a:xfrm>
        </p:grpSpPr>
        <p:grpSp>
          <p:nvGrpSpPr>
            <p:cNvPr id="25" name="组合 24"/>
            <p:cNvGrpSpPr/>
            <p:nvPr/>
          </p:nvGrpSpPr>
          <p:grpSpPr>
            <a:xfrm>
              <a:off x="3279913" y="909457"/>
              <a:ext cx="4164332" cy="687881"/>
              <a:chOff x="3279913" y="909457"/>
              <a:chExt cx="4164332" cy="687881"/>
            </a:xfrm>
          </p:grpSpPr>
          <p:sp>
            <p:nvSpPr>
              <p:cNvPr id="179" name="矩形: 圆角 178"/>
              <p:cNvSpPr/>
              <p:nvPr/>
            </p:nvSpPr>
            <p:spPr>
              <a:xfrm>
                <a:off x="3279913" y="909457"/>
                <a:ext cx="4164332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4632627" y="983203"/>
                <a:ext cx="2646878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人类视觉特点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26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27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449253" y="4911295"/>
            <a:ext cx="8490889" cy="1341633"/>
            <a:chOff x="2449253" y="4911295"/>
            <a:chExt cx="8490889" cy="1341633"/>
          </a:xfrm>
        </p:grpSpPr>
        <p:sp>
          <p:nvSpPr>
            <p:cNvPr id="183" name="矩形: 圆角 182"/>
            <p:cNvSpPr/>
            <p:nvPr/>
          </p:nvSpPr>
          <p:spPr>
            <a:xfrm>
              <a:off x="2449253" y="4911295"/>
              <a:ext cx="8490889" cy="1341633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2655584" y="5166612"/>
              <a:ext cx="81375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视网膜及视觉通路对信息作了多层预处理，大脑有关部分则完成主要的信息处理任务。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443426" y="1642765"/>
            <a:ext cx="8198464" cy="726395"/>
            <a:chOff x="4397979" y="1548412"/>
            <a:chExt cx="6490674" cy="726395"/>
          </a:xfrm>
        </p:grpSpPr>
        <p:sp>
          <p:nvSpPr>
            <p:cNvPr id="14" name="矩形: 圆角 13"/>
            <p:cNvSpPr/>
            <p:nvPr/>
          </p:nvSpPr>
          <p:spPr>
            <a:xfrm>
              <a:off x="4512179" y="1596162"/>
              <a:ext cx="637647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397979" y="1548412"/>
              <a:ext cx="4490274" cy="726395"/>
              <a:chOff x="4397979" y="1548412"/>
              <a:chExt cx="4490274" cy="726395"/>
            </a:xfrm>
          </p:grpSpPr>
          <p:sp>
            <p:nvSpPr>
              <p:cNvPr id="1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599752" y="1548412"/>
                <a:ext cx="4288501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视觉范围是指人眼所能感觉的亮度范围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259350" y="671653"/>
            <a:ext cx="2607800" cy="840284"/>
            <a:chOff x="3135993" y="1051060"/>
            <a:chExt cx="2607800" cy="840284"/>
          </a:xfrm>
        </p:grpSpPr>
        <p:sp>
          <p:nvSpPr>
            <p:cNvPr id="26" name="矩形: 圆角 25"/>
            <p:cNvSpPr/>
            <p:nvPr/>
          </p:nvSpPr>
          <p:spPr>
            <a:xfrm>
              <a:off x="3839426" y="1280937"/>
              <a:ext cx="190436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72879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几个概念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464105" y="2934261"/>
            <a:ext cx="736057" cy="1829489"/>
            <a:chOff x="1962781" y="3335737"/>
            <a:chExt cx="1904367" cy="1829489"/>
          </a:xfrm>
        </p:grpSpPr>
        <p:sp>
          <p:nvSpPr>
            <p:cNvPr id="31" name="矩形: 圆角 30"/>
            <p:cNvSpPr/>
            <p:nvPr/>
          </p:nvSpPr>
          <p:spPr>
            <a:xfrm>
              <a:off x="1962781" y="3335737"/>
              <a:ext cx="1904367" cy="1804997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226929" y="3349344"/>
              <a:ext cx="1121803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视觉范围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443426" y="2423607"/>
            <a:ext cx="8198464" cy="954107"/>
            <a:chOff x="4397979" y="1511803"/>
            <a:chExt cx="8198464" cy="954107"/>
          </a:xfrm>
        </p:grpSpPr>
        <p:sp>
          <p:nvSpPr>
            <p:cNvPr id="34" name="矩形: 圆角 33"/>
            <p:cNvSpPr/>
            <p:nvPr/>
          </p:nvSpPr>
          <p:spPr>
            <a:xfrm>
              <a:off x="4512179" y="1511803"/>
              <a:ext cx="8084264" cy="954107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97979" y="1590348"/>
              <a:ext cx="8198464" cy="830997"/>
              <a:chOff x="4397979" y="1590348"/>
              <a:chExt cx="8198464" cy="830997"/>
            </a:xfrm>
          </p:grpSpPr>
          <p:sp>
            <p:nvSpPr>
              <p:cNvPr id="36" name="Freeform 17"/>
              <p:cNvSpPr/>
              <p:nvPr/>
            </p:nvSpPr>
            <p:spPr bwMode="auto">
              <a:xfrm>
                <a:off x="4397979" y="1631813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599752" y="1590348"/>
                <a:ext cx="799669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视觉范围非常宽，但是人眼并不能同时感受这样宽的亮度范围</a:t>
                </a: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2443426" y="3459306"/>
            <a:ext cx="8198464" cy="714085"/>
            <a:chOff x="4397979" y="1560722"/>
            <a:chExt cx="8198464" cy="714085"/>
          </a:xfrm>
        </p:grpSpPr>
        <p:sp>
          <p:nvSpPr>
            <p:cNvPr id="39" name="矩形: 圆角 38"/>
            <p:cNvSpPr/>
            <p:nvPr/>
          </p:nvSpPr>
          <p:spPr>
            <a:xfrm>
              <a:off x="4512179" y="1596162"/>
              <a:ext cx="808426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97979" y="1560722"/>
              <a:ext cx="7157523" cy="714085"/>
              <a:chOff x="4397979" y="1560722"/>
              <a:chExt cx="7157523" cy="714085"/>
            </a:xfrm>
          </p:grpSpPr>
          <p:sp>
            <p:nvSpPr>
              <p:cNvPr id="4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599752" y="1560722"/>
                <a:ext cx="6955750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当平均亮度比较适中时，能分辨的亮度的范围较大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2443426" y="4211171"/>
            <a:ext cx="8198464" cy="714355"/>
            <a:chOff x="4397979" y="1560452"/>
            <a:chExt cx="7208819" cy="714355"/>
          </a:xfrm>
        </p:grpSpPr>
        <p:sp>
          <p:nvSpPr>
            <p:cNvPr id="45" name="矩形: 圆角 44"/>
            <p:cNvSpPr/>
            <p:nvPr/>
          </p:nvSpPr>
          <p:spPr>
            <a:xfrm>
              <a:off x="4512179" y="1596162"/>
              <a:ext cx="7094619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397979" y="1560452"/>
              <a:ext cx="5528338" cy="714355"/>
              <a:chOff x="4397979" y="1560452"/>
              <a:chExt cx="5528338" cy="714355"/>
            </a:xfrm>
          </p:grpSpPr>
          <p:sp>
            <p:nvSpPr>
              <p:cNvPr id="47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4622076" y="1560452"/>
                <a:ext cx="5304241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当平均亮度较低时，能分辨的亮度范围较小</a:t>
                </a: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2443426" y="4963646"/>
            <a:ext cx="8198464" cy="1428537"/>
            <a:chOff x="4397979" y="1511803"/>
            <a:chExt cx="8198464" cy="1428537"/>
          </a:xfrm>
        </p:grpSpPr>
        <p:sp>
          <p:nvSpPr>
            <p:cNvPr id="50" name="矩形: 圆角 49"/>
            <p:cNvSpPr/>
            <p:nvPr/>
          </p:nvSpPr>
          <p:spPr>
            <a:xfrm>
              <a:off x="4512179" y="1511803"/>
              <a:ext cx="8084264" cy="1428537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97979" y="1625906"/>
              <a:ext cx="8015024" cy="1200329"/>
              <a:chOff x="4397979" y="1625906"/>
              <a:chExt cx="8015024" cy="1200329"/>
            </a:xfrm>
          </p:grpSpPr>
          <p:sp>
            <p:nvSpPr>
              <p:cNvPr id="52" name="Freeform 17"/>
              <p:cNvSpPr/>
              <p:nvPr/>
            </p:nvSpPr>
            <p:spPr bwMode="auto">
              <a:xfrm>
                <a:off x="4397979" y="1857349"/>
                <a:ext cx="76200" cy="780984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652841" y="1625906"/>
                <a:ext cx="776016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即使是客观上相同的亮度，当平均亮度不同时，主观感觉的亮度也不相同。比如，同样的亮度，在白天和在黑夜，主观亮度感觉是不同的。 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018887" y="1851608"/>
            <a:ext cx="8820563" cy="714085"/>
            <a:chOff x="4397979" y="1560722"/>
            <a:chExt cx="8820563" cy="714085"/>
          </a:xfrm>
        </p:grpSpPr>
        <p:sp>
          <p:nvSpPr>
            <p:cNvPr id="14" name="矩形: 圆角 13"/>
            <p:cNvSpPr/>
            <p:nvPr/>
          </p:nvSpPr>
          <p:spPr>
            <a:xfrm>
              <a:off x="4512178" y="1596162"/>
              <a:ext cx="870636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397979" y="1560722"/>
              <a:ext cx="6234194" cy="714085"/>
              <a:chOff x="4397979" y="1560722"/>
              <a:chExt cx="6234194" cy="714085"/>
            </a:xfrm>
          </p:grpSpPr>
          <p:sp>
            <p:nvSpPr>
              <p:cNvPr id="1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599752" y="1568639"/>
                <a:ext cx="6032421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人眼在一定距离上能区分开相邻两点的能力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259350" y="671653"/>
            <a:ext cx="2607800" cy="840284"/>
            <a:chOff x="3135993" y="1051060"/>
            <a:chExt cx="2607800" cy="840284"/>
          </a:xfrm>
        </p:grpSpPr>
        <p:sp>
          <p:nvSpPr>
            <p:cNvPr id="26" name="矩形: 圆角 25"/>
            <p:cNvSpPr/>
            <p:nvPr/>
          </p:nvSpPr>
          <p:spPr>
            <a:xfrm>
              <a:off x="3839426" y="1280937"/>
              <a:ext cx="190436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72879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几个概念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039566" y="3375551"/>
            <a:ext cx="736057" cy="1398602"/>
            <a:chOff x="1962781" y="3335737"/>
            <a:chExt cx="1904367" cy="1398602"/>
          </a:xfrm>
        </p:grpSpPr>
        <p:sp>
          <p:nvSpPr>
            <p:cNvPr id="31" name="矩形: 圆角 30"/>
            <p:cNvSpPr/>
            <p:nvPr/>
          </p:nvSpPr>
          <p:spPr>
            <a:xfrm>
              <a:off x="1962781" y="3335737"/>
              <a:ext cx="1904367" cy="1394265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226929" y="3349344"/>
              <a:ext cx="112180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分辨力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18887" y="4369597"/>
            <a:ext cx="8820562" cy="732174"/>
            <a:chOff x="4397979" y="1542633"/>
            <a:chExt cx="8820562" cy="732174"/>
          </a:xfrm>
        </p:grpSpPr>
        <p:sp>
          <p:nvSpPr>
            <p:cNvPr id="39" name="矩形: 圆角 38"/>
            <p:cNvSpPr/>
            <p:nvPr/>
          </p:nvSpPr>
          <p:spPr>
            <a:xfrm>
              <a:off x="4512178" y="1596162"/>
              <a:ext cx="870636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97979" y="1542633"/>
              <a:ext cx="6849747" cy="732174"/>
              <a:chOff x="4397979" y="1542633"/>
              <a:chExt cx="6849747" cy="732174"/>
            </a:xfrm>
          </p:grpSpPr>
          <p:sp>
            <p:nvSpPr>
              <p:cNvPr id="41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599752" y="1542633"/>
                <a:ext cx="6647974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与物体的运动速度有关，速度大，则分辨力下降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2018887" y="5655724"/>
            <a:ext cx="8820562" cy="714085"/>
            <a:chOff x="4397979" y="1560722"/>
            <a:chExt cx="7755823" cy="714085"/>
          </a:xfrm>
        </p:grpSpPr>
        <p:sp>
          <p:nvSpPr>
            <p:cNvPr id="45" name="矩形: 圆角 44"/>
            <p:cNvSpPr/>
            <p:nvPr/>
          </p:nvSpPr>
          <p:spPr>
            <a:xfrm>
              <a:off x="4512179" y="1596162"/>
              <a:ext cx="764162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397979" y="1560722"/>
              <a:ext cx="4964766" cy="714085"/>
              <a:chOff x="4397979" y="1560722"/>
              <a:chExt cx="4964766" cy="714085"/>
            </a:xfrm>
          </p:grpSpPr>
          <p:sp>
            <p:nvSpPr>
              <p:cNvPr id="47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4599752" y="1560722"/>
                <a:ext cx="4762993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对彩色的分辨力要比对黑白的分辨力低</a:t>
                </a: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2018887" y="3119647"/>
            <a:ext cx="8820563" cy="714085"/>
            <a:chOff x="4397979" y="1560722"/>
            <a:chExt cx="8820563" cy="714085"/>
          </a:xfrm>
        </p:grpSpPr>
        <p:sp>
          <p:nvSpPr>
            <p:cNvPr id="54" name="矩形: 圆角 53"/>
            <p:cNvSpPr/>
            <p:nvPr/>
          </p:nvSpPr>
          <p:spPr>
            <a:xfrm>
              <a:off x="4512178" y="1596162"/>
              <a:ext cx="8706364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97979" y="1560722"/>
              <a:ext cx="7157523" cy="714085"/>
              <a:chOff x="4397979" y="1560722"/>
              <a:chExt cx="7157523" cy="714085"/>
            </a:xfrm>
          </p:grpSpPr>
          <p:sp>
            <p:nvSpPr>
              <p:cNvPr id="5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599752" y="1575396"/>
                <a:ext cx="6955750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与环境照度有关，照度太低和太高都会影响分辨力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588265" y="3053049"/>
            <a:ext cx="2112635" cy="714270"/>
            <a:chOff x="4397979" y="1560537"/>
            <a:chExt cx="2112635" cy="714270"/>
          </a:xfrm>
        </p:grpSpPr>
        <p:sp>
          <p:nvSpPr>
            <p:cNvPr id="14" name="矩形: 圆角 13"/>
            <p:cNvSpPr/>
            <p:nvPr/>
          </p:nvSpPr>
          <p:spPr>
            <a:xfrm>
              <a:off x="4512178" y="1596162"/>
              <a:ext cx="199843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397979" y="1560537"/>
              <a:ext cx="1821303" cy="714270"/>
              <a:chOff x="4397979" y="1560537"/>
              <a:chExt cx="1821303" cy="714270"/>
            </a:xfrm>
          </p:grpSpPr>
          <p:sp>
            <p:nvSpPr>
              <p:cNvPr id="1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803510" y="1560537"/>
                <a:ext cx="1415772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暗适应性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259350" y="671653"/>
            <a:ext cx="2607800" cy="840284"/>
            <a:chOff x="3135993" y="1051060"/>
            <a:chExt cx="2607800" cy="840284"/>
          </a:xfrm>
        </p:grpSpPr>
        <p:sp>
          <p:nvSpPr>
            <p:cNvPr id="26" name="矩形: 圆角 25"/>
            <p:cNvSpPr/>
            <p:nvPr/>
          </p:nvSpPr>
          <p:spPr>
            <a:xfrm>
              <a:off x="3839426" y="1280937"/>
              <a:ext cx="190436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72879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几个概念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4251175" y="1794083"/>
            <a:ext cx="2971820" cy="959138"/>
            <a:chOff x="1962781" y="3335737"/>
            <a:chExt cx="1708531" cy="2594694"/>
          </a:xfrm>
        </p:grpSpPr>
        <p:sp>
          <p:nvSpPr>
            <p:cNvPr id="31" name="矩形: 圆角 30"/>
            <p:cNvSpPr/>
            <p:nvPr/>
          </p:nvSpPr>
          <p:spPr>
            <a:xfrm>
              <a:off x="1962781" y="3335737"/>
              <a:ext cx="1708531" cy="1394265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226929" y="3349347"/>
              <a:ext cx="1282344" cy="2581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视觉适应性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588265" y="4238325"/>
            <a:ext cx="2112635" cy="715679"/>
            <a:chOff x="4397979" y="1559128"/>
            <a:chExt cx="2112635" cy="715679"/>
          </a:xfrm>
        </p:grpSpPr>
        <p:sp>
          <p:nvSpPr>
            <p:cNvPr id="54" name="矩形: 圆角 53"/>
            <p:cNvSpPr/>
            <p:nvPr/>
          </p:nvSpPr>
          <p:spPr>
            <a:xfrm>
              <a:off x="4512178" y="1596162"/>
              <a:ext cx="199843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97979" y="1559128"/>
              <a:ext cx="1810731" cy="715679"/>
              <a:chOff x="4397979" y="1559128"/>
              <a:chExt cx="1810731" cy="715679"/>
            </a:xfrm>
          </p:grpSpPr>
          <p:sp>
            <p:nvSpPr>
              <p:cNvPr id="5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792938" y="1559128"/>
                <a:ext cx="1415772" cy="588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亮适应性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987014" y="3892138"/>
            <a:ext cx="8366189" cy="763004"/>
            <a:chOff x="4397979" y="1511803"/>
            <a:chExt cx="8366189" cy="763004"/>
          </a:xfrm>
        </p:grpSpPr>
        <p:sp>
          <p:nvSpPr>
            <p:cNvPr id="14" name="矩形: 圆角 13"/>
            <p:cNvSpPr/>
            <p:nvPr/>
          </p:nvSpPr>
          <p:spPr>
            <a:xfrm>
              <a:off x="4512178" y="1596162"/>
              <a:ext cx="825199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397979" y="1511803"/>
              <a:ext cx="8366188" cy="763004"/>
              <a:chOff x="4397979" y="1511803"/>
              <a:chExt cx="8366188" cy="763004"/>
            </a:xfrm>
          </p:grpSpPr>
          <p:sp>
            <p:nvSpPr>
              <p:cNvPr id="1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599752" y="1511803"/>
                <a:ext cx="8164415" cy="67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人眼对亮度改变进行跟踪的滞后性质称为视觉惰性 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259350" y="671653"/>
            <a:ext cx="2607800" cy="840284"/>
            <a:chOff x="3135993" y="1051060"/>
            <a:chExt cx="2607800" cy="840284"/>
          </a:xfrm>
        </p:grpSpPr>
        <p:sp>
          <p:nvSpPr>
            <p:cNvPr id="26" name="矩形: 圆角 25"/>
            <p:cNvSpPr/>
            <p:nvPr/>
          </p:nvSpPr>
          <p:spPr>
            <a:xfrm>
              <a:off x="3839426" y="1280937"/>
              <a:ext cx="190436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72879" y="1333399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几个概念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237291" y="2257222"/>
            <a:ext cx="3865637" cy="528250"/>
            <a:chOff x="1962781" y="3335737"/>
            <a:chExt cx="1294409" cy="1429040"/>
          </a:xfrm>
        </p:grpSpPr>
        <p:sp>
          <p:nvSpPr>
            <p:cNvPr id="34" name="矩形: 圆角 33"/>
            <p:cNvSpPr/>
            <p:nvPr/>
          </p:nvSpPr>
          <p:spPr>
            <a:xfrm>
              <a:off x="1962781" y="3335737"/>
              <a:ext cx="1294409" cy="1394264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025994" y="3349344"/>
              <a:ext cx="1173787" cy="1415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视觉惰性（视觉暂留）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</a:rPr>
              <a:t>亮适应性比暗适应性</a:t>
            </a:r>
            <a:r>
              <a:rPr lang="zh-CN" altLang="en-US" sz="2800" dirty="0" smtClean="0">
                <a:latin typeface="宋体" panose="02010600030101010101" pitchFamily="2" charset="-122"/>
              </a:rPr>
              <a:t>要（ ）得多。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慢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63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449254" y="2213378"/>
            <a:ext cx="8790246" cy="1662526"/>
            <a:chOff x="2449254" y="1960789"/>
            <a:chExt cx="8790246" cy="1662526"/>
          </a:xfrm>
        </p:grpSpPr>
        <p:sp>
          <p:nvSpPr>
            <p:cNvPr id="13" name="矩形: 圆角 12"/>
            <p:cNvSpPr/>
            <p:nvPr/>
          </p:nvSpPr>
          <p:spPr>
            <a:xfrm>
              <a:off x="2449254" y="1960789"/>
              <a:ext cx="8790246" cy="1634143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48908" y="2053655"/>
              <a:ext cx="793819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让观察者根据一些事先规定的评价尺度或自己的经验，对测试图像按视觉效果提出质量判断，并给出质量分数，对所有观察者给出的分数进行加权平均。这种方法称为平均意见分</a:t>
              </a:r>
              <a:r>
                <a:rPr lang="zh-CN" altLang="en-US" sz="2400" dirty="0"/>
                <a:t>（</a:t>
              </a:r>
              <a:r>
                <a:rPr lang="en-US" altLang="zh-CN" sz="2400" dirty="0"/>
                <a:t>MOS</a:t>
              </a:r>
              <a:r>
                <a:rPr lang="zh-CN" altLang="en-US" sz="2400" dirty="0"/>
                <a:t>）</a:t>
              </a:r>
              <a:r>
                <a:rPr lang="zh-CN" altLang="en-US" sz="2400" dirty="0">
                  <a:latin typeface="+mn-ea"/>
                </a:rPr>
                <a:t>方法 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592860" y="2348557"/>
            <a:ext cx="1341632" cy="1341632"/>
            <a:chOff x="1882937" y="2051686"/>
            <a:chExt cx="1438016" cy="1438016"/>
          </a:xfrm>
        </p:grpSpPr>
        <p:sp>
          <p:nvSpPr>
            <p:cNvPr id="16" name="椭圆 15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176062" y="2330722"/>
              <a:ext cx="858182" cy="890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主观评价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449254" y="4584979"/>
            <a:ext cx="8637846" cy="950418"/>
            <a:chOff x="2449254" y="2284640"/>
            <a:chExt cx="8637846" cy="950418"/>
          </a:xfrm>
        </p:grpSpPr>
        <p:sp>
          <p:nvSpPr>
            <p:cNvPr id="19" name="矩形: 圆角 18"/>
            <p:cNvSpPr/>
            <p:nvPr/>
          </p:nvSpPr>
          <p:spPr>
            <a:xfrm>
              <a:off x="2449254" y="2284640"/>
              <a:ext cx="8637846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148907" y="2529016"/>
              <a:ext cx="7616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以机器为主体对图像质量进行评价 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92860" y="4396307"/>
            <a:ext cx="1341633" cy="1341632"/>
            <a:chOff x="1882937" y="2051686"/>
            <a:chExt cx="1438016" cy="1438016"/>
          </a:xfrm>
        </p:grpSpPr>
        <p:sp>
          <p:nvSpPr>
            <p:cNvPr id="22" name="椭圆 21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204122" y="2351067"/>
              <a:ext cx="1019637" cy="917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客观评价</a:t>
              </a: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1259350" y="671653"/>
            <a:ext cx="3665075" cy="840284"/>
            <a:chOff x="3135993" y="1051060"/>
            <a:chExt cx="3665075" cy="840284"/>
          </a:xfrm>
        </p:grpSpPr>
        <p:sp>
          <p:nvSpPr>
            <p:cNvPr id="182" name="矩形: 圆角 181"/>
            <p:cNvSpPr/>
            <p:nvPr/>
          </p:nvSpPr>
          <p:spPr>
            <a:xfrm>
              <a:off x="3839426" y="1280937"/>
              <a:ext cx="2961642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3972879" y="1333399"/>
              <a:ext cx="26981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图像的质量评价</a:t>
              </a:r>
            </a:p>
          </p:txBody>
        </p:sp>
        <p:sp>
          <p:nvSpPr>
            <p:cNvPr id="186" name="矩形 185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87" name="直接连接符 186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842</Words>
  <Application>Microsoft Office PowerPoint</Application>
  <PresentationFormat>宽屏</PresentationFormat>
  <Paragraphs>138</Paragraphs>
  <Slides>21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Microsoft Yahei</vt:lpstr>
      <vt:lpstr>等线</vt:lpstr>
      <vt:lpstr>思源黑体 CN Heavy</vt:lpstr>
      <vt:lpstr>思源黑体 CN Normal</vt:lpstr>
      <vt:lpstr>宋体</vt:lpstr>
      <vt:lpstr>微软雅黑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93</cp:revision>
  <dcterms:created xsi:type="dcterms:W3CDTF">2019-09-27T01:23:00Z</dcterms:created>
  <dcterms:modified xsi:type="dcterms:W3CDTF">2020-03-18T16:23:15Z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